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Roboto Condensed"/>
      <p:regular r:id="rId26"/>
      <p:bold r:id="rId27"/>
      <p:italic r:id="rId28"/>
      <p:boldItalic r:id="rId29"/>
    </p:embeddedFont>
    <p:embeddedFont>
      <p:font typeface="Oswald"/>
      <p:regular r:id="rId30"/>
      <p:bold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904B7401-7B4E-4C46-9DE9-44F21E90A7F6}">
  <a:tblStyle styleId="{904B7401-7B4E-4C46-9DE9-44F21E90A7F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Condensed-regular.fntdata"/><Relationship Id="rId25" Type="http://schemas.openxmlformats.org/officeDocument/2006/relationships/slide" Target="slides/slide20.xml"/><Relationship Id="rId28" Type="http://schemas.openxmlformats.org/officeDocument/2006/relationships/font" Target="fonts/RobotoCondensed-italic.fntdata"/><Relationship Id="rId27" Type="http://schemas.openxmlformats.org/officeDocument/2006/relationships/font" Target="fonts/RobotoCondense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Condensed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swald-bold.fntdata"/><Relationship Id="rId30" Type="http://schemas.openxmlformats.org/officeDocument/2006/relationships/font" Target="fonts/Oswald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Shape 2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Shape 2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">
    <p:bg>
      <p:bgPr>
        <a:solidFill>
          <a:srgbClr val="4BB5D9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hape 9"/>
          <p:cNvGrpSpPr/>
          <p:nvPr/>
        </p:nvGrpSpPr>
        <p:grpSpPr>
          <a:xfrm>
            <a:off x="5609666" y="2185857"/>
            <a:ext cx="3534604" cy="3432788"/>
            <a:chOff x="6172200" y="2656118"/>
            <a:chExt cx="2971754" cy="2886151"/>
          </a:xfrm>
        </p:grpSpPr>
        <p:sp>
          <p:nvSpPr>
            <p:cNvPr id="10" name="Shape 10"/>
            <p:cNvSpPr/>
            <p:nvPr/>
          </p:nvSpPr>
          <p:spPr>
            <a:xfrm flipH="1" rot="9208626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 flipH="1" rot="9208633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flipH="1" rot="9208606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flipH="1" rot="9208678">
              <a:off x="6287617" y="4657701"/>
              <a:ext cx="229660" cy="571018"/>
            </a:xfrm>
            <a:prstGeom prst="flowChartManualInpu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8289303" y="2656118"/>
              <a:ext cx="854651" cy="1929080"/>
            </a:xfrm>
            <a:custGeom>
              <a:pathLst>
                <a:path extrusionOk="0" h="84860" w="37596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grpSp>
        <p:nvGrpSpPr>
          <p:cNvPr id="15" name="Shape 15"/>
          <p:cNvGrpSpPr/>
          <p:nvPr/>
        </p:nvGrpSpPr>
        <p:grpSpPr>
          <a:xfrm>
            <a:off x="-22" y="-324543"/>
            <a:ext cx="3068579" cy="1910876"/>
            <a:chOff x="-32" y="-215963"/>
            <a:chExt cx="2163561" cy="1347300"/>
          </a:xfrm>
        </p:grpSpPr>
        <p:sp>
          <p:nvSpPr>
            <p:cNvPr id="16" name="Shape 16"/>
            <p:cNvSpPr/>
            <p:nvPr/>
          </p:nvSpPr>
          <p:spPr>
            <a:xfrm flipH="1" rot="-1591408">
              <a:off x="1362169" y="-63166"/>
              <a:ext cx="205103" cy="509980"/>
            </a:xfrm>
            <a:prstGeom prst="flowChartManualInpu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 flipH="1" rot="-159137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 flipH="1" rot="-1591339">
              <a:off x="892401" y="-169347"/>
              <a:ext cx="504374" cy="1254067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 flipH="1" rot="-1591322">
              <a:off x="1818452" y="-76292"/>
              <a:ext cx="229660" cy="571018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pathLst>
                <a:path extrusionOk="0" h="84860" w="37596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81D1EC"/>
            </a:solidFill>
            <a:ln>
              <a:noFill/>
            </a:ln>
          </p:spPr>
        </p:sp>
      </p:grpSp>
      <p:sp>
        <p:nvSpPr>
          <p:cNvPr id="21" name="Shape 21"/>
          <p:cNvSpPr txBox="1"/>
          <p:nvPr>
            <p:ph type="ctrTitle"/>
          </p:nvPr>
        </p:nvSpPr>
        <p:spPr>
          <a:xfrm>
            <a:off x="685800" y="2753825"/>
            <a:ext cx="5671500" cy="11598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defRPr sz="5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defRPr sz="5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defRPr sz="5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defRPr sz="5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defRPr sz="5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defRPr sz="5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defRPr sz="5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defRPr sz="5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defRPr sz="50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ransparent Shapes">
    <p:bg>
      <p:bgPr>
        <a:solidFill>
          <a:srgbClr val="3796BF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Shape 141"/>
          <p:cNvGrpSpPr/>
          <p:nvPr/>
        </p:nvGrpSpPr>
        <p:grpSpPr>
          <a:xfrm>
            <a:off x="6172200" y="2656118"/>
            <a:ext cx="2971754" cy="2886151"/>
            <a:chOff x="6172200" y="2656118"/>
            <a:chExt cx="2971754" cy="2886151"/>
          </a:xfrm>
        </p:grpSpPr>
        <p:sp>
          <p:nvSpPr>
            <p:cNvPr id="142" name="Shape 142"/>
            <p:cNvSpPr/>
            <p:nvPr/>
          </p:nvSpPr>
          <p:spPr>
            <a:xfrm flipH="1" rot="9208626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 flipH="1" rot="9208633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 flipH="1" rot="9208606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 flipH="1" rot="9208678">
              <a:off x="6287617" y="4657701"/>
              <a:ext cx="229660" cy="571018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8289303" y="2656118"/>
              <a:ext cx="854651" cy="1929080"/>
            </a:xfrm>
            <a:custGeom>
              <a:pathLst>
                <a:path extrusionOk="0" h="84860" w="37596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FFFFFF">
                <a:alpha val="33460"/>
              </a:srgbClr>
            </a:solidFill>
            <a:ln>
              <a:noFill/>
            </a:ln>
          </p:spPr>
        </p:sp>
      </p:grpSp>
      <p:grpSp>
        <p:nvGrpSpPr>
          <p:cNvPr id="147" name="Shape 147"/>
          <p:cNvGrpSpPr/>
          <p:nvPr/>
        </p:nvGrpSpPr>
        <p:grpSpPr>
          <a:xfrm>
            <a:off x="-32" y="-228027"/>
            <a:ext cx="2163561" cy="1347300"/>
            <a:chOff x="-32" y="-215963"/>
            <a:chExt cx="2163561" cy="1347300"/>
          </a:xfrm>
        </p:grpSpPr>
        <p:sp>
          <p:nvSpPr>
            <p:cNvPr id="148" name="Shape 148"/>
            <p:cNvSpPr/>
            <p:nvPr/>
          </p:nvSpPr>
          <p:spPr>
            <a:xfrm flipH="1" rot="-1591408">
              <a:off x="1362169" y="-63166"/>
              <a:ext cx="205103" cy="509980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 flipH="1" rot="-159137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 flipH="1" rot="-1591339">
              <a:off x="892401" y="-169347"/>
              <a:ext cx="504374" cy="1254067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 flipH="1" rot="-1591322">
              <a:off x="1818452" y="-76292"/>
              <a:ext cx="229660" cy="571018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pathLst>
                <a:path extrusionOk="0" h="84860" w="37596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FFFFFF">
                <a:alpha val="33460"/>
              </a:srgbClr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ubtitle">
    <p:bg>
      <p:bgPr>
        <a:solidFill>
          <a:srgbClr val="FF9900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Shape 23"/>
          <p:cNvGrpSpPr/>
          <p:nvPr/>
        </p:nvGrpSpPr>
        <p:grpSpPr>
          <a:xfrm>
            <a:off x="6172200" y="2656118"/>
            <a:ext cx="2971754" cy="2886151"/>
            <a:chOff x="6172200" y="2656118"/>
            <a:chExt cx="2971754" cy="2886151"/>
          </a:xfrm>
        </p:grpSpPr>
        <p:sp>
          <p:nvSpPr>
            <p:cNvPr id="24" name="Shape 24"/>
            <p:cNvSpPr/>
            <p:nvPr/>
          </p:nvSpPr>
          <p:spPr>
            <a:xfrm flipH="1" rot="9208626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flipH="1" rot="9208633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 flipH="1" rot="9208606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flipH="1" rot="9208678">
              <a:off x="6287617" y="4657701"/>
              <a:ext cx="229660" cy="571018"/>
            </a:xfrm>
            <a:prstGeom prst="flowChartManualInpu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8289303" y="2656118"/>
              <a:ext cx="854651" cy="1929080"/>
            </a:xfrm>
            <a:custGeom>
              <a:pathLst>
                <a:path extrusionOk="0" h="84860" w="37596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grpSp>
        <p:nvGrpSpPr>
          <p:cNvPr id="29" name="Shape 29"/>
          <p:cNvGrpSpPr/>
          <p:nvPr/>
        </p:nvGrpSpPr>
        <p:grpSpPr>
          <a:xfrm>
            <a:off x="-32" y="-228027"/>
            <a:ext cx="2163561" cy="1347300"/>
            <a:chOff x="-32" y="-215963"/>
            <a:chExt cx="2163561" cy="1347300"/>
          </a:xfrm>
        </p:grpSpPr>
        <p:sp>
          <p:nvSpPr>
            <p:cNvPr id="30" name="Shape 30"/>
            <p:cNvSpPr/>
            <p:nvPr/>
          </p:nvSpPr>
          <p:spPr>
            <a:xfrm flipH="1" rot="-1591408">
              <a:off x="1362169" y="-63166"/>
              <a:ext cx="205103" cy="509980"/>
            </a:xfrm>
            <a:prstGeom prst="flowChartManualInpu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 rot="-159137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 flipH="1" rot="-1591339">
              <a:off x="892401" y="-169347"/>
              <a:ext cx="504374" cy="1254067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flipH="1" rot="-1591322">
              <a:off x="1818452" y="-76292"/>
              <a:ext cx="229660" cy="571018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pathLst>
                <a:path extrusionOk="0" h="84860" w="37596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81D1EC"/>
            </a:solidFill>
            <a:ln>
              <a:noFill/>
            </a:ln>
          </p:spPr>
        </p:sp>
      </p:grpSp>
      <p:sp>
        <p:nvSpPr>
          <p:cNvPr id="35" name="Shape 35"/>
          <p:cNvSpPr txBox="1"/>
          <p:nvPr>
            <p:ph type="ctrTitle"/>
          </p:nvPr>
        </p:nvSpPr>
        <p:spPr>
          <a:xfrm>
            <a:off x="685800" y="2421550"/>
            <a:ext cx="5074500" cy="11598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" type="subTitle"/>
          </p:nvPr>
        </p:nvSpPr>
        <p:spPr>
          <a:xfrm>
            <a:off x="685800" y="3449654"/>
            <a:ext cx="5074500" cy="784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Clr>
                <a:srgbClr val="FFFFFF"/>
              </a:buClr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Quote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idx="1" type="body"/>
          </p:nvPr>
        </p:nvSpPr>
        <p:spPr>
          <a:xfrm>
            <a:off x="2822775" y="2161800"/>
            <a:ext cx="3498300" cy="8199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grpSp>
        <p:nvGrpSpPr>
          <p:cNvPr id="39" name="Shape 39"/>
          <p:cNvGrpSpPr/>
          <p:nvPr/>
        </p:nvGrpSpPr>
        <p:grpSpPr>
          <a:xfrm>
            <a:off x="5609666" y="2185857"/>
            <a:ext cx="3534604" cy="3432788"/>
            <a:chOff x="6172200" y="2656118"/>
            <a:chExt cx="2971754" cy="2886151"/>
          </a:xfrm>
        </p:grpSpPr>
        <p:sp>
          <p:nvSpPr>
            <p:cNvPr id="40" name="Shape 40"/>
            <p:cNvSpPr/>
            <p:nvPr/>
          </p:nvSpPr>
          <p:spPr>
            <a:xfrm flipH="1" rot="9208626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 flipH="1" rot="9208633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 flipH="1" rot="9208606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 flipH="1" rot="9208678">
              <a:off x="6287617" y="4657701"/>
              <a:ext cx="229660" cy="571018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8289303" y="2656118"/>
              <a:ext cx="854651" cy="1929080"/>
            </a:xfrm>
            <a:custGeom>
              <a:pathLst>
                <a:path extrusionOk="0" h="84860" w="37596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</p:spPr>
        </p:sp>
      </p:grpSp>
      <p:grpSp>
        <p:nvGrpSpPr>
          <p:cNvPr id="45" name="Shape 45"/>
          <p:cNvGrpSpPr/>
          <p:nvPr/>
        </p:nvGrpSpPr>
        <p:grpSpPr>
          <a:xfrm>
            <a:off x="-22" y="-324543"/>
            <a:ext cx="3068579" cy="1910876"/>
            <a:chOff x="-32" y="-215963"/>
            <a:chExt cx="2163561" cy="1347300"/>
          </a:xfrm>
        </p:grpSpPr>
        <p:sp>
          <p:nvSpPr>
            <p:cNvPr id="46" name="Shape 46"/>
            <p:cNvSpPr/>
            <p:nvPr/>
          </p:nvSpPr>
          <p:spPr>
            <a:xfrm flipH="1" rot="-1591408">
              <a:off x="1362169" y="-63166"/>
              <a:ext cx="205103" cy="509980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 flipH="1" rot="-159137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 flipH="1" rot="-1591339">
              <a:off x="892401" y="-169347"/>
              <a:ext cx="504374" cy="1254067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 flipH="1" rot="-1591322">
              <a:off x="1818452" y="-76292"/>
              <a:ext cx="229660" cy="571018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pathLst>
                <a:path extrusionOk="0" h="84860" w="37596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81D1EC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+ 1 colum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Shape 52"/>
          <p:cNvGrpSpPr/>
          <p:nvPr/>
        </p:nvGrpSpPr>
        <p:grpSpPr>
          <a:xfrm>
            <a:off x="6172200" y="2656118"/>
            <a:ext cx="2971754" cy="2886151"/>
            <a:chOff x="6172200" y="2656118"/>
            <a:chExt cx="2971754" cy="2886151"/>
          </a:xfrm>
        </p:grpSpPr>
        <p:sp>
          <p:nvSpPr>
            <p:cNvPr id="53" name="Shape 53"/>
            <p:cNvSpPr/>
            <p:nvPr/>
          </p:nvSpPr>
          <p:spPr>
            <a:xfrm flipH="1" rot="9208626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flipH="1" rot="9208633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flipH="1" rot="9208606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 flipH="1" rot="9208678">
              <a:off x="6287617" y="4657701"/>
              <a:ext cx="229660" cy="571018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8289303" y="2656118"/>
              <a:ext cx="854651" cy="1929080"/>
            </a:xfrm>
            <a:custGeom>
              <a:pathLst>
                <a:path extrusionOk="0" h="84860" w="37596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3796BF"/>
            </a:solidFill>
            <a:ln>
              <a:noFill/>
            </a:ln>
          </p:spPr>
        </p:sp>
      </p:grpSp>
      <p:grpSp>
        <p:nvGrpSpPr>
          <p:cNvPr id="58" name="Shape 58"/>
          <p:cNvGrpSpPr/>
          <p:nvPr/>
        </p:nvGrpSpPr>
        <p:grpSpPr>
          <a:xfrm>
            <a:off x="-32" y="-228027"/>
            <a:ext cx="2163561" cy="1347300"/>
            <a:chOff x="-32" y="-215963"/>
            <a:chExt cx="2163561" cy="1347300"/>
          </a:xfrm>
        </p:grpSpPr>
        <p:sp>
          <p:nvSpPr>
            <p:cNvPr id="59" name="Shape 59"/>
            <p:cNvSpPr/>
            <p:nvPr/>
          </p:nvSpPr>
          <p:spPr>
            <a:xfrm flipH="1" rot="-1591408">
              <a:off x="1362169" y="-63166"/>
              <a:ext cx="205103" cy="509980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 flipH="1" rot="-159137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 flipH="1" rot="-1591339">
              <a:off x="892401" y="-169347"/>
              <a:ext cx="504374" cy="1254067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 flipH="1" rot="-1591322">
              <a:off x="1818452" y="-76292"/>
              <a:ext cx="229660" cy="571018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pathLst>
                <a:path extrusionOk="0" h="84860" w="37596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</p:spPr>
        </p:sp>
      </p:grpSp>
      <p:sp>
        <p:nvSpPr>
          <p:cNvPr id="64" name="Shape 64"/>
          <p:cNvSpPr txBox="1"/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1031425" y="1777125"/>
            <a:ext cx="5760300" cy="2521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+ 2 columns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Shape 67"/>
          <p:cNvGrpSpPr/>
          <p:nvPr/>
        </p:nvGrpSpPr>
        <p:grpSpPr>
          <a:xfrm>
            <a:off x="6172200" y="2656118"/>
            <a:ext cx="2971754" cy="2886151"/>
            <a:chOff x="6172200" y="2656118"/>
            <a:chExt cx="2971754" cy="2886151"/>
          </a:xfrm>
        </p:grpSpPr>
        <p:sp>
          <p:nvSpPr>
            <p:cNvPr id="68" name="Shape 68"/>
            <p:cNvSpPr/>
            <p:nvPr/>
          </p:nvSpPr>
          <p:spPr>
            <a:xfrm flipH="1" rot="9208626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 flipH="1" rot="9208633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 flipH="1" rot="9208606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 flipH="1" rot="9208678">
              <a:off x="6287617" y="4657701"/>
              <a:ext cx="229660" cy="571018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8289303" y="2656118"/>
              <a:ext cx="854651" cy="1929080"/>
            </a:xfrm>
            <a:custGeom>
              <a:pathLst>
                <a:path extrusionOk="0" h="84860" w="37596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3796BF"/>
            </a:solidFill>
            <a:ln>
              <a:noFill/>
            </a:ln>
          </p:spPr>
        </p:sp>
      </p:grpSp>
      <p:grpSp>
        <p:nvGrpSpPr>
          <p:cNvPr id="73" name="Shape 73"/>
          <p:cNvGrpSpPr/>
          <p:nvPr/>
        </p:nvGrpSpPr>
        <p:grpSpPr>
          <a:xfrm>
            <a:off x="-32" y="-228027"/>
            <a:ext cx="2163561" cy="1347300"/>
            <a:chOff x="-32" y="-215963"/>
            <a:chExt cx="2163561" cy="1347300"/>
          </a:xfrm>
        </p:grpSpPr>
        <p:sp>
          <p:nvSpPr>
            <p:cNvPr id="74" name="Shape 74"/>
            <p:cNvSpPr/>
            <p:nvPr/>
          </p:nvSpPr>
          <p:spPr>
            <a:xfrm flipH="1" rot="-1591408">
              <a:off x="1362169" y="-63166"/>
              <a:ext cx="205103" cy="509980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flipH="1" rot="-159137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flipH="1" rot="-1591339">
              <a:off x="892401" y="-169347"/>
              <a:ext cx="504374" cy="1254067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 flipH="1" rot="-1591322">
              <a:off x="1818452" y="-76292"/>
              <a:ext cx="229660" cy="571018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pathLst>
                <a:path extrusionOk="0" h="84860" w="37596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</p:spPr>
        </p:sp>
      </p:grpSp>
      <p:sp>
        <p:nvSpPr>
          <p:cNvPr id="79" name="Shape 79"/>
          <p:cNvSpPr txBox="1"/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1031425" y="1860875"/>
            <a:ext cx="2796000" cy="3064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81" name="Shape 81"/>
          <p:cNvSpPr txBox="1"/>
          <p:nvPr>
            <p:ph idx="2" type="body"/>
          </p:nvPr>
        </p:nvSpPr>
        <p:spPr>
          <a:xfrm>
            <a:off x="3995772" y="1860875"/>
            <a:ext cx="2796000" cy="3064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+ 3 columns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Shape 83"/>
          <p:cNvGrpSpPr/>
          <p:nvPr/>
        </p:nvGrpSpPr>
        <p:grpSpPr>
          <a:xfrm>
            <a:off x="6791633" y="3181575"/>
            <a:ext cx="2352143" cy="2284388"/>
            <a:chOff x="6172200" y="2656118"/>
            <a:chExt cx="2971754" cy="2886151"/>
          </a:xfrm>
        </p:grpSpPr>
        <p:sp>
          <p:nvSpPr>
            <p:cNvPr id="84" name="Shape 84"/>
            <p:cNvSpPr/>
            <p:nvPr/>
          </p:nvSpPr>
          <p:spPr>
            <a:xfrm flipH="1" rot="9208626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 flipH="1" rot="9208633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 flipH="1" rot="9208606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 flipH="1" rot="9208678">
              <a:off x="6287617" y="4657701"/>
              <a:ext cx="229660" cy="571018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8289303" y="2656118"/>
              <a:ext cx="854651" cy="1929080"/>
            </a:xfrm>
            <a:custGeom>
              <a:pathLst>
                <a:path extrusionOk="0" h="84860" w="37596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3796BF"/>
            </a:solidFill>
            <a:ln>
              <a:noFill/>
            </a:ln>
          </p:spPr>
        </p:sp>
      </p:grpSp>
      <p:grpSp>
        <p:nvGrpSpPr>
          <p:cNvPr id="89" name="Shape 89"/>
          <p:cNvGrpSpPr/>
          <p:nvPr/>
        </p:nvGrpSpPr>
        <p:grpSpPr>
          <a:xfrm>
            <a:off x="-32" y="-228027"/>
            <a:ext cx="2163561" cy="1347300"/>
            <a:chOff x="-32" y="-215963"/>
            <a:chExt cx="2163561" cy="1347300"/>
          </a:xfrm>
        </p:grpSpPr>
        <p:sp>
          <p:nvSpPr>
            <p:cNvPr id="90" name="Shape 90"/>
            <p:cNvSpPr/>
            <p:nvPr/>
          </p:nvSpPr>
          <p:spPr>
            <a:xfrm flipH="1" rot="-1591408">
              <a:off x="1362169" y="-63166"/>
              <a:ext cx="205103" cy="509980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 flipH="1" rot="-159137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 flipH="1" rot="-1591339">
              <a:off x="892401" y="-169347"/>
              <a:ext cx="504374" cy="1254067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 flipH="1" rot="-1591322">
              <a:off x="1818452" y="-76292"/>
              <a:ext cx="229660" cy="571018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pathLst>
                <a:path extrusionOk="0" h="84860" w="37596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</p:spPr>
        </p:sp>
      </p:grpSp>
      <p:sp>
        <p:nvSpPr>
          <p:cNvPr id="95" name="Shape 95"/>
          <p:cNvSpPr txBox="1"/>
          <p:nvPr>
            <p:ph type="title"/>
          </p:nvPr>
        </p:nvSpPr>
        <p:spPr>
          <a:xfrm>
            <a:off x="1031425" y="1149725"/>
            <a:ext cx="6321000" cy="680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1031425" y="1830425"/>
            <a:ext cx="2037600" cy="3095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/>
        </p:txBody>
      </p:sp>
      <p:sp>
        <p:nvSpPr>
          <p:cNvPr id="97" name="Shape 97"/>
          <p:cNvSpPr txBox="1"/>
          <p:nvPr>
            <p:ph idx="2" type="body"/>
          </p:nvPr>
        </p:nvSpPr>
        <p:spPr>
          <a:xfrm>
            <a:off x="3173275" y="1830425"/>
            <a:ext cx="2037600" cy="3095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/>
        </p:txBody>
      </p:sp>
      <p:sp>
        <p:nvSpPr>
          <p:cNvPr id="98" name="Shape 98"/>
          <p:cNvSpPr txBox="1"/>
          <p:nvPr>
            <p:ph idx="3" type="body"/>
          </p:nvPr>
        </p:nvSpPr>
        <p:spPr>
          <a:xfrm>
            <a:off x="5315125" y="1830425"/>
            <a:ext cx="2037600" cy="3095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Shape 100"/>
          <p:cNvGrpSpPr/>
          <p:nvPr/>
        </p:nvGrpSpPr>
        <p:grpSpPr>
          <a:xfrm>
            <a:off x="6172200" y="2656118"/>
            <a:ext cx="2971754" cy="2886151"/>
            <a:chOff x="6172200" y="2656118"/>
            <a:chExt cx="2971754" cy="2886151"/>
          </a:xfrm>
        </p:grpSpPr>
        <p:sp>
          <p:nvSpPr>
            <p:cNvPr id="101" name="Shape 101"/>
            <p:cNvSpPr/>
            <p:nvPr/>
          </p:nvSpPr>
          <p:spPr>
            <a:xfrm flipH="1" rot="9208626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 flipH="1" rot="9208633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 flipH="1" rot="9208606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 flipH="1" rot="9208678">
              <a:off x="6287617" y="4657701"/>
              <a:ext cx="229660" cy="571018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8289303" y="2656118"/>
              <a:ext cx="854651" cy="1929080"/>
            </a:xfrm>
            <a:custGeom>
              <a:pathLst>
                <a:path extrusionOk="0" h="84860" w="37596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3796BF"/>
            </a:solidFill>
            <a:ln>
              <a:noFill/>
            </a:ln>
          </p:spPr>
        </p:sp>
      </p:grpSp>
      <p:grpSp>
        <p:nvGrpSpPr>
          <p:cNvPr id="106" name="Shape 106"/>
          <p:cNvGrpSpPr/>
          <p:nvPr/>
        </p:nvGrpSpPr>
        <p:grpSpPr>
          <a:xfrm>
            <a:off x="-32" y="-228027"/>
            <a:ext cx="2163561" cy="1347300"/>
            <a:chOff x="-32" y="-215963"/>
            <a:chExt cx="2163561" cy="1347300"/>
          </a:xfrm>
        </p:grpSpPr>
        <p:sp>
          <p:nvSpPr>
            <p:cNvPr id="107" name="Shape 107"/>
            <p:cNvSpPr/>
            <p:nvPr/>
          </p:nvSpPr>
          <p:spPr>
            <a:xfrm flipH="1" rot="-1591408">
              <a:off x="1362169" y="-63166"/>
              <a:ext cx="205103" cy="509980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 flipH="1" rot="-159137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 flipH="1" rot="-1591339">
              <a:off x="892401" y="-169347"/>
              <a:ext cx="504374" cy="1254067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 flipH="1" rot="-1591322">
              <a:off x="1818452" y="-76292"/>
              <a:ext cx="229660" cy="571018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pathLst>
                <a:path extrusionOk="0" h="84860" w="37596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</p:spPr>
        </p:sp>
      </p:grpSp>
      <p:sp>
        <p:nvSpPr>
          <p:cNvPr id="112" name="Shape 112"/>
          <p:cNvSpPr txBox="1"/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Shape 114"/>
          <p:cNvGrpSpPr/>
          <p:nvPr/>
        </p:nvGrpSpPr>
        <p:grpSpPr>
          <a:xfrm>
            <a:off x="-32" y="-228027"/>
            <a:ext cx="2163561" cy="1347300"/>
            <a:chOff x="-32" y="-215963"/>
            <a:chExt cx="2163561" cy="1347300"/>
          </a:xfrm>
        </p:grpSpPr>
        <p:sp>
          <p:nvSpPr>
            <p:cNvPr id="115" name="Shape 115"/>
            <p:cNvSpPr/>
            <p:nvPr/>
          </p:nvSpPr>
          <p:spPr>
            <a:xfrm flipH="1" rot="-1591408">
              <a:off x="1362169" y="-63166"/>
              <a:ext cx="205103" cy="509980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 flipH="1" rot="-159137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 flipH="1" rot="-1591339">
              <a:off x="892401" y="-169347"/>
              <a:ext cx="504374" cy="1254067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 flipH="1" rot="-1591322">
              <a:off x="1818452" y="-76292"/>
              <a:ext cx="229660" cy="571018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pathLst>
                <a:path extrusionOk="0" h="84860" w="37596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</p:spPr>
        </p:sp>
      </p:grpSp>
      <p:sp>
        <p:nvSpPr>
          <p:cNvPr id="120" name="Shape 120"/>
          <p:cNvSpPr txBox="1"/>
          <p:nvPr>
            <p:ph idx="1" type="body"/>
          </p:nvPr>
        </p:nvSpPr>
        <p:spPr>
          <a:xfrm>
            <a:off x="1097775" y="4025300"/>
            <a:ext cx="6948600" cy="519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  <p:grpSp>
        <p:nvGrpSpPr>
          <p:cNvPr id="121" name="Shape 121"/>
          <p:cNvGrpSpPr/>
          <p:nvPr/>
        </p:nvGrpSpPr>
        <p:grpSpPr>
          <a:xfrm>
            <a:off x="6791633" y="3181575"/>
            <a:ext cx="2352143" cy="2284388"/>
            <a:chOff x="6172200" y="2656118"/>
            <a:chExt cx="2971754" cy="2886151"/>
          </a:xfrm>
        </p:grpSpPr>
        <p:sp>
          <p:nvSpPr>
            <p:cNvPr id="122" name="Shape 122"/>
            <p:cNvSpPr/>
            <p:nvPr/>
          </p:nvSpPr>
          <p:spPr>
            <a:xfrm flipH="1" rot="9208626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 flipH="1" rot="9208633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 flipH="1" rot="9208606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 flipH="1" rot="9208678">
              <a:off x="6287617" y="4657701"/>
              <a:ext cx="229660" cy="571018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8289303" y="2656118"/>
              <a:ext cx="854651" cy="1929080"/>
            </a:xfrm>
            <a:custGeom>
              <a:pathLst>
                <a:path extrusionOk="0" h="84860" w="37596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3796BF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Shape 128"/>
          <p:cNvGrpSpPr/>
          <p:nvPr/>
        </p:nvGrpSpPr>
        <p:grpSpPr>
          <a:xfrm>
            <a:off x="6172200" y="2656118"/>
            <a:ext cx="2971754" cy="2886151"/>
            <a:chOff x="6172200" y="2656118"/>
            <a:chExt cx="2971754" cy="2886151"/>
          </a:xfrm>
        </p:grpSpPr>
        <p:sp>
          <p:nvSpPr>
            <p:cNvPr id="129" name="Shape 129"/>
            <p:cNvSpPr/>
            <p:nvPr/>
          </p:nvSpPr>
          <p:spPr>
            <a:xfrm flipH="1" rot="9208626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 flipH="1" rot="9208633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 flipH="1" rot="9208606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 flipH="1" rot="9208678">
              <a:off x="6287617" y="4657701"/>
              <a:ext cx="229660" cy="571018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8289303" y="2656118"/>
              <a:ext cx="854651" cy="1929080"/>
            </a:xfrm>
            <a:custGeom>
              <a:pathLst>
                <a:path extrusionOk="0" h="84860" w="37596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3796BF"/>
            </a:solidFill>
            <a:ln>
              <a:noFill/>
            </a:ln>
          </p:spPr>
        </p:sp>
      </p:grpSp>
      <p:grpSp>
        <p:nvGrpSpPr>
          <p:cNvPr id="134" name="Shape 134"/>
          <p:cNvGrpSpPr/>
          <p:nvPr/>
        </p:nvGrpSpPr>
        <p:grpSpPr>
          <a:xfrm>
            <a:off x="-32" y="-228027"/>
            <a:ext cx="2163561" cy="1347300"/>
            <a:chOff x="-32" y="-215963"/>
            <a:chExt cx="2163561" cy="1347300"/>
          </a:xfrm>
        </p:grpSpPr>
        <p:sp>
          <p:nvSpPr>
            <p:cNvPr id="135" name="Shape 135"/>
            <p:cNvSpPr/>
            <p:nvPr/>
          </p:nvSpPr>
          <p:spPr>
            <a:xfrm flipH="1" rot="-1591408">
              <a:off x="1362169" y="-63166"/>
              <a:ext cx="205103" cy="509980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 flipH="1" rot="-159137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 flipH="1" rot="-1591339">
              <a:off x="892401" y="-169347"/>
              <a:ext cx="504374" cy="1254067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 flipH="1" rot="-1591322">
              <a:off x="1818452" y="-76292"/>
              <a:ext cx="229660" cy="571018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pathLst>
                <a:path extrusionOk="0" h="84860" w="37596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b="1" sz="30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b="1" sz="30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b="1" sz="30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b="1" sz="30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b="1" sz="30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b="1" sz="30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b="1" sz="30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b="1" sz="30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b="1" sz="30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1031425" y="1777125"/>
            <a:ext cx="5760300" cy="25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600"/>
              </a:spcBef>
              <a:buClr>
                <a:srgbClr val="4BB5D9"/>
              </a:buClr>
              <a:buSzPct val="100000"/>
              <a:buFont typeface="Roboto Condensed"/>
              <a:buChar char="»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480"/>
              </a:spcBef>
              <a:buClr>
                <a:srgbClr val="4BB5D9"/>
              </a:buClr>
              <a:buSzPct val="100000"/>
              <a:buFont typeface="Roboto Condensed"/>
              <a:buChar char="⋄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480"/>
              </a:spcBef>
              <a:buClr>
                <a:srgbClr val="607896"/>
              </a:buClr>
              <a:buSzPct val="100000"/>
              <a:buFont typeface="Roboto Condensed"/>
              <a:buChar char="⋄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360"/>
              </a:spcBef>
              <a:buClr>
                <a:srgbClr val="607896"/>
              </a:buClr>
              <a:buSzPct val="100000"/>
              <a:buFont typeface="Roboto Condensed"/>
              <a:buChar char="⋄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360"/>
              </a:spcBef>
              <a:buClr>
                <a:srgbClr val="607896"/>
              </a:buClr>
              <a:buSzPct val="100000"/>
              <a:buFont typeface="Roboto Condensed"/>
              <a:buChar char="⋄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360"/>
              </a:spcBef>
              <a:buClr>
                <a:srgbClr val="607896"/>
              </a:buClr>
              <a:buSzPct val="100000"/>
              <a:buFont typeface="Roboto Condensed"/>
              <a:buChar char="⋄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360"/>
              </a:spcBef>
              <a:buClr>
                <a:srgbClr val="607896"/>
              </a:buClr>
              <a:buSzPct val="100000"/>
              <a:buFont typeface="Roboto Condensed"/>
              <a:buChar char="●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360"/>
              </a:spcBef>
              <a:buClr>
                <a:srgbClr val="607896"/>
              </a:buClr>
              <a:buSzPct val="100000"/>
              <a:buFont typeface="Roboto Condensed"/>
              <a:buChar char="○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360"/>
              </a:spcBef>
              <a:buClr>
                <a:srgbClr val="607896"/>
              </a:buClr>
              <a:buSzPct val="100000"/>
              <a:buFont typeface="Roboto Condensed"/>
              <a:buChar char="■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drive.google.com/file/d/0B6x421y7YaWJLUVqVGpFQ0Vqemc/view" TargetMode="External"/><Relationship Id="rId4" Type="http://schemas.openxmlformats.org/officeDocument/2006/relationships/image" Target="../media/image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ctrTitle"/>
          </p:nvPr>
        </p:nvSpPr>
        <p:spPr>
          <a:xfrm>
            <a:off x="729400" y="2577750"/>
            <a:ext cx="7344300" cy="11598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Integrating</a:t>
            </a:r>
            <a:r>
              <a:rPr lang="en"/>
              <a:t> the Standards for </a:t>
            </a:r>
            <a:r>
              <a:rPr lang="en"/>
              <a:t>Mathematical</a:t>
            </a:r>
            <a:r>
              <a:rPr lang="en"/>
              <a:t> Practices into Your Classroom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848550" y="3968600"/>
            <a:ext cx="48954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/>
              <a:t>Valerie</a:t>
            </a:r>
            <a:r>
              <a:rPr b="1" lang="en"/>
              <a:t> Arias 			         Neil Haner</a:t>
            </a:r>
          </a:p>
          <a:p>
            <a:pPr lvl="0">
              <a:spcBef>
                <a:spcPts val="0"/>
              </a:spcBef>
              <a:buNone/>
            </a:pPr>
            <a:r>
              <a:rPr b="1" lang="en"/>
              <a:t>Brookside Elementary 		Brookside Elementary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type="ctrTitle"/>
          </p:nvPr>
        </p:nvSpPr>
        <p:spPr>
          <a:xfrm>
            <a:off x="3320350" y="276400"/>
            <a:ext cx="5652600" cy="11598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Using the SMP  </a:t>
            </a:r>
          </a:p>
        </p:txBody>
      </p:sp>
      <p:graphicFrame>
        <p:nvGraphicFramePr>
          <p:cNvPr id="212" name="Shape 212"/>
          <p:cNvGraphicFramePr/>
          <p:nvPr/>
        </p:nvGraphicFramePr>
        <p:xfrm>
          <a:off x="361425" y="1360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{904B7401-7B4E-4C46-9DE9-44F21E90A7F6}</a:tableStyleId>
              </a:tblPr>
              <a:tblGrid>
                <a:gridCol w="4410075"/>
                <a:gridCol w="3791000"/>
              </a:tblGrid>
              <a:tr h="153277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orange juice"/>
                          <a:ea typeface="orange juice"/>
                          <a:cs typeface="orange juice"/>
                          <a:sym typeface="orange juice"/>
                        </a:rPr>
                        <a:t>Clue</a:t>
                      </a:r>
                    </a:p>
                    <a:p>
                      <a:pPr lvl="0" rtl="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orange juice"/>
                          <a:ea typeface="orange juice"/>
                          <a:cs typeface="orange juice"/>
                          <a:sym typeface="orange juice"/>
                        </a:rPr>
                        <a:t>What is the problem asking me to find or do?</a:t>
                      </a:r>
                    </a:p>
                    <a:p>
                      <a:pPr lvl="0" rtl="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FFFFFF"/>
                        </a:solidFill>
                        <a:latin typeface="orange juice"/>
                        <a:ea typeface="orange juice"/>
                        <a:cs typeface="orange juice"/>
                        <a:sym typeface="orange juice"/>
                      </a:endParaRPr>
                    </a:p>
                    <a:p>
                      <a:pPr lvl="0" rtl="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orange juice"/>
                          <a:ea typeface="orange juice"/>
                          <a:cs typeface="orange juice"/>
                          <a:sym typeface="orange juice"/>
                        </a:rPr>
                        <a:t>SMP # 1, 7</a:t>
                      </a: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orange juice"/>
                          <a:ea typeface="orange juice"/>
                          <a:cs typeface="orange juice"/>
                          <a:sym typeface="orange juice"/>
                        </a:rPr>
                        <a:t>Calculate</a:t>
                      </a:r>
                    </a:p>
                    <a:p>
                      <a:pPr lvl="0" rtl="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orange juice"/>
                          <a:ea typeface="orange juice"/>
                          <a:cs typeface="orange juice"/>
                          <a:sym typeface="orange juice"/>
                        </a:rPr>
                        <a:t>What math did I use to solve this? Show your work!</a:t>
                      </a:r>
                    </a:p>
                    <a:p>
                      <a:pPr lvl="0" rtl="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FFFFFF"/>
                        </a:solidFill>
                        <a:latin typeface="orange juice"/>
                        <a:ea typeface="orange juice"/>
                        <a:cs typeface="orange juice"/>
                        <a:sym typeface="orange juice"/>
                      </a:endParaRPr>
                    </a:p>
                    <a:p>
                      <a:pPr lvl="0" rtl="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orange juice"/>
                          <a:ea typeface="orange juice"/>
                          <a:cs typeface="orange juice"/>
                          <a:sym typeface="orange juice"/>
                        </a:rPr>
                        <a:t>SMP # 1, 4, 5, 6, 7, 8</a:t>
                      </a: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03405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orange juice"/>
                          <a:ea typeface="orange juice"/>
                          <a:cs typeface="orange juice"/>
                          <a:sym typeface="orange juice"/>
                        </a:rPr>
                        <a:t>Create</a:t>
                      </a:r>
                    </a:p>
                    <a:p>
                      <a:pPr lvl="0" rtl="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orange juice"/>
                          <a:ea typeface="orange juice"/>
                          <a:cs typeface="orange juice"/>
                          <a:sym typeface="orange juice"/>
                        </a:rPr>
                        <a:t>How can I use a model or visual representation to show my thinking?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800"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lt1"/>
                        </a:solidFill>
                        <a:latin typeface="orange juice"/>
                        <a:ea typeface="orange juice"/>
                        <a:cs typeface="orange juice"/>
                        <a:sym typeface="orange juice"/>
                      </a:endParaRPr>
                    </a:p>
                    <a:p>
                      <a:pPr lvl="0" rtl="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orange juice"/>
                          <a:ea typeface="orange juice"/>
                          <a:cs typeface="orange juice"/>
                          <a:sym typeface="orange juice"/>
                        </a:rPr>
                        <a:t>SMP # 1, 2, 4, 5, 6, 7, 8</a:t>
                      </a: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orange juice"/>
                          <a:ea typeface="orange juice"/>
                          <a:cs typeface="orange juice"/>
                          <a:sym typeface="orange juice"/>
                        </a:rPr>
                        <a:t>Communicate</a:t>
                      </a:r>
                    </a:p>
                    <a:p>
                      <a:pPr lvl="0" rtl="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orange juice"/>
                          <a:ea typeface="orange juice"/>
                          <a:cs typeface="orange juice"/>
                          <a:sym typeface="orange juice"/>
                        </a:rPr>
                        <a:t>What can I write to explain my thinking and defend my answer?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800"/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800"/>
                    </a:p>
                    <a:p>
                      <a:pPr lvl="0" rtl="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orange juice"/>
                          <a:ea typeface="orange juice"/>
                          <a:cs typeface="orange juice"/>
                          <a:sym typeface="orange juice"/>
                        </a:rPr>
                        <a:t>SMP # 1, 2, 3, 4</a:t>
                      </a: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type="title"/>
          </p:nvPr>
        </p:nvSpPr>
        <p:spPr>
          <a:xfrm>
            <a:off x="2412150" y="59475"/>
            <a:ext cx="6667500" cy="680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Using The 4 C’s with a Math Journal Task </a:t>
            </a:r>
          </a:p>
        </p:txBody>
      </p:sp>
      <p:sp>
        <p:nvSpPr>
          <p:cNvPr id="218" name="Shape 218"/>
          <p:cNvSpPr txBox="1"/>
          <p:nvPr/>
        </p:nvSpPr>
        <p:spPr>
          <a:xfrm>
            <a:off x="258450" y="1105700"/>
            <a:ext cx="86271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accent1"/>
              </a:buClr>
              <a:buSzPct val="100000"/>
              <a:buAutoNum type="arabicPeriod"/>
            </a:pPr>
            <a:r>
              <a:rPr b="1" lang="en" sz="3000">
                <a:solidFill>
                  <a:schemeClr val="accent1"/>
                </a:solidFill>
              </a:rPr>
              <a:t>Students are given a Math journal task from the Units of Study or an Application problem from Engage New York.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3000">
              <a:solidFill>
                <a:schemeClr val="accent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b="1" lang="en" sz="3000">
                <a:solidFill>
                  <a:schemeClr val="accent1"/>
                </a:solidFill>
              </a:rPr>
              <a:t>2. 	Students are given 12-18 Minutes to work on their own   to complete the 4 boxes</a:t>
            </a:r>
            <a:r>
              <a:rPr b="1" lang="en" sz="2000"/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20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/>
        </p:nvSpPr>
        <p:spPr>
          <a:xfrm>
            <a:off x="159600" y="1071750"/>
            <a:ext cx="88248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000">
                <a:solidFill>
                  <a:srgbClr val="3796BF"/>
                </a:solidFill>
              </a:rPr>
              <a:t>3.	Students are picked randomly to present their task and solution  on the elmo.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3000">
              <a:solidFill>
                <a:srgbClr val="3796B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b="1" lang="en" sz="3000">
                <a:solidFill>
                  <a:srgbClr val="3796BF"/>
                </a:solidFill>
              </a:rPr>
              <a:t>4.	All other students listen to presentation, and then ask questions to the presenter, 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3000">
                <a:solidFill>
                  <a:srgbClr val="3796BF"/>
                </a:solidFill>
              </a:rPr>
              <a:t>challenging their thinking, offering suggestions or advice and how to revise their work</a:t>
            </a:r>
            <a:r>
              <a:rPr lang="en" sz="2000">
                <a:solidFill>
                  <a:schemeClr val="dk1"/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type="ctrTitle"/>
          </p:nvPr>
        </p:nvSpPr>
        <p:spPr>
          <a:xfrm>
            <a:off x="3327075" y="279375"/>
            <a:ext cx="5671500" cy="707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Student Work Examples</a:t>
            </a:r>
          </a:p>
        </p:txBody>
      </p:sp>
      <p:pic>
        <p:nvPicPr>
          <p:cNvPr id="229" name="Shape 229"/>
          <p:cNvPicPr preferRelativeResize="0"/>
          <p:nvPr/>
        </p:nvPicPr>
        <p:blipFill rotWithShape="1">
          <a:blip r:embed="rId3">
            <a:alphaModFix/>
          </a:blip>
          <a:srcRect b="5915" l="27342" r="27109" t="15101"/>
          <a:stretch/>
        </p:blipFill>
        <p:spPr>
          <a:xfrm>
            <a:off x="0" y="842600"/>
            <a:ext cx="9144000" cy="430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type="ctrTitle"/>
          </p:nvPr>
        </p:nvSpPr>
        <p:spPr>
          <a:xfrm>
            <a:off x="3354875" y="140375"/>
            <a:ext cx="5671500" cy="11598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Video Examples</a:t>
            </a:r>
          </a:p>
        </p:txBody>
      </p:sp>
      <p:sp>
        <p:nvSpPr>
          <p:cNvPr id="235" name="Shape 235" title="66ac3429cdc54412b1cd9ce02245d667t (1).mp4">
            <a:hlinkClick r:id="rId3"/>
          </p:cNvPr>
          <p:cNvSpPr/>
          <p:nvPr/>
        </p:nvSpPr>
        <p:spPr>
          <a:xfrm>
            <a:off x="289250" y="1442375"/>
            <a:ext cx="8589250" cy="3429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type="ctrTitle"/>
          </p:nvPr>
        </p:nvSpPr>
        <p:spPr>
          <a:xfrm>
            <a:off x="2395650" y="125100"/>
            <a:ext cx="6515100" cy="648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Implementation Tips </a:t>
            </a:r>
          </a:p>
        </p:txBody>
      </p:sp>
      <p:sp>
        <p:nvSpPr>
          <p:cNvPr id="241" name="Shape 241"/>
          <p:cNvSpPr txBox="1"/>
          <p:nvPr/>
        </p:nvSpPr>
        <p:spPr>
          <a:xfrm>
            <a:off x="-130050" y="1306050"/>
            <a:ext cx="2525700" cy="8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  <a:latin typeface="Oswald"/>
                <a:ea typeface="Oswald"/>
                <a:cs typeface="Oswald"/>
                <a:sym typeface="Oswald"/>
              </a:rPr>
              <a:t>Be Patient!</a:t>
            </a:r>
          </a:p>
        </p:txBody>
      </p:sp>
      <p:sp>
        <p:nvSpPr>
          <p:cNvPr id="242" name="Shape 242"/>
          <p:cNvSpPr txBox="1"/>
          <p:nvPr/>
        </p:nvSpPr>
        <p:spPr>
          <a:xfrm>
            <a:off x="283650" y="2020925"/>
            <a:ext cx="8576700" cy="8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  <a:latin typeface="Oswald"/>
                <a:ea typeface="Oswald"/>
                <a:cs typeface="Oswald"/>
                <a:sym typeface="Oswald"/>
              </a:rPr>
              <a:t>Must have/ Can have vocabulary list</a:t>
            </a:r>
          </a:p>
          <a:p>
            <a:pPr indent="0" lvl="0" marL="0" rtl="0" algn="l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  <a:latin typeface="Oswald"/>
                <a:ea typeface="Oswald"/>
                <a:cs typeface="Oswald"/>
                <a:sym typeface="Oswald"/>
              </a:rPr>
              <a:t>Students can </a:t>
            </a:r>
            <a:r>
              <a:rPr lang="en" sz="2400">
                <a:solidFill>
                  <a:srgbClr val="0000FF"/>
                </a:solidFill>
                <a:latin typeface="Oswald"/>
                <a:ea typeface="Oswald"/>
                <a:cs typeface="Oswald"/>
                <a:sym typeface="Oswald"/>
              </a:rPr>
              <a:t>present</a:t>
            </a:r>
            <a:r>
              <a:rPr lang="en" sz="2400">
                <a:solidFill>
                  <a:srgbClr val="0000FF"/>
                </a:solidFill>
                <a:latin typeface="Oswald"/>
                <a:ea typeface="Oswald"/>
                <a:cs typeface="Oswald"/>
                <a:sym typeface="Oswald"/>
              </a:rPr>
              <a:t> to groups, partners or FlipGrid</a:t>
            </a:r>
          </a:p>
          <a:p>
            <a:pPr indent="0" lvl="0" marL="0" rtl="0" algn="l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  <a:latin typeface="Oswald"/>
                <a:ea typeface="Oswald"/>
                <a:cs typeface="Oswald"/>
                <a:sym typeface="Oswald"/>
              </a:rPr>
              <a:t>Have students write questions before hand/ make class list</a:t>
            </a:r>
          </a:p>
          <a:p>
            <a:pPr indent="0" lvl="0" marL="0" rtl="0" algn="l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  <a:latin typeface="Oswald"/>
                <a:ea typeface="Oswald"/>
                <a:cs typeface="Oswald"/>
                <a:sym typeface="Oswald"/>
              </a:rPr>
              <a:t>Encourage</a:t>
            </a:r>
            <a:r>
              <a:rPr lang="en" sz="2400">
                <a:solidFill>
                  <a:srgbClr val="0000FF"/>
                </a:solidFill>
                <a:latin typeface="Oswald"/>
                <a:ea typeface="Oswald"/>
                <a:cs typeface="Oswald"/>
                <a:sym typeface="Oswald"/>
              </a:rPr>
              <a:t> and celebrate when a student makes a mistake</a:t>
            </a:r>
          </a:p>
          <a:p>
            <a:pPr indent="0" lvl="0" marL="0" rtl="0" algn="l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  <a:latin typeface="Oswald"/>
                <a:ea typeface="Oswald"/>
                <a:cs typeface="Oswald"/>
                <a:sym typeface="Oswald"/>
              </a:rPr>
              <a:t>Name </a:t>
            </a:r>
            <a:r>
              <a:rPr lang="en" sz="2400">
                <a:solidFill>
                  <a:srgbClr val="0000FF"/>
                </a:solidFill>
                <a:latin typeface="Oswald"/>
                <a:ea typeface="Oswald"/>
                <a:cs typeface="Oswald"/>
                <a:sym typeface="Oswald"/>
              </a:rPr>
              <a:t>strategies</a:t>
            </a:r>
            <a:r>
              <a:rPr lang="en" sz="2400">
                <a:solidFill>
                  <a:srgbClr val="0000FF"/>
                </a:solidFill>
                <a:latin typeface="Oswald"/>
                <a:ea typeface="Oswald"/>
                <a:cs typeface="Oswald"/>
                <a:sym typeface="Oswald"/>
              </a:rPr>
              <a:t> after students </a:t>
            </a:r>
          </a:p>
          <a:p>
            <a:pPr indent="0" lvl="0" marL="0" rtl="0" algn="l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  <a:latin typeface="Oswald"/>
                <a:ea typeface="Oswald"/>
                <a:cs typeface="Oswald"/>
                <a:sym typeface="Oswald"/>
              </a:rPr>
              <a:t>Differentiate</a:t>
            </a:r>
            <a:r>
              <a:rPr lang="en" sz="2400">
                <a:solidFill>
                  <a:srgbClr val="0000FF"/>
                </a:solidFill>
                <a:latin typeface="Oswald"/>
                <a:ea typeface="Oswald"/>
                <a:cs typeface="Oswald"/>
                <a:sym typeface="Oswald"/>
              </a:rPr>
              <a:t> questions and lessen boxes if needed</a:t>
            </a:r>
          </a:p>
          <a:p>
            <a:pPr indent="0" lvl="0" marL="0" rtl="0" algn="l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  <a:latin typeface="Oswald"/>
                <a:ea typeface="Oswald"/>
                <a:cs typeface="Oswald"/>
                <a:sym typeface="Oswald"/>
              </a:rPr>
              <a:t>Add a box on the back for reflection.. Next time I will…  </a:t>
            </a:r>
          </a:p>
          <a:p>
            <a:pPr indent="0" lvl="0" marL="0" rtl="0" algn="l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0000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0000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0000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0000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43" name="Shape 243"/>
          <p:cNvSpPr txBox="1"/>
          <p:nvPr/>
        </p:nvSpPr>
        <p:spPr>
          <a:xfrm>
            <a:off x="1912800" y="1306050"/>
            <a:ext cx="7231200" cy="5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Model ⇛ Group ⇛ Partner ⇛ Independent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>
            <p:ph type="ctrTitle"/>
          </p:nvPr>
        </p:nvSpPr>
        <p:spPr>
          <a:xfrm>
            <a:off x="2395650" y="125100"/>
            <a:ext cx="6515100" cy="648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Implementation Tips </a:t>
            </a:r>
          </a:p>
        </p:txBody>
      </p:sp>
      <p:sp>
        <p:nvSpPr>
          <p:cNvPr id="249" name="Shape 249"/>
          <p:cNvSpPr txBox="1"/>
          <p:nvPr/>
        </p:nvSpPr>
        <p:spPr>
          <a:xfrm>
            <a:off x="757650" y="1279925"/>
            <a:ext cx="8067300" cy="14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  <a:latin typeface="Oswald"/>
                <a:ea typeface="Oswald"/>
                <a:cs typeface="Oswald"/>
                <a:sym typeface="Oswald"/>
              </a:rPr>
              <a:t>Use Avid question Stems (in resource folder)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0000FF"/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 rtl="0" algn="l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  <a:latin typeface="Oswald"/>
                <a:ea typeface="Oswald"/>
                <a:cs typeface="Oswald"/>
                <a:sym typeface="Oswald"/>
              </a:rPr>
              <a:t>Use One problem for homework (Higher DOK than worksheet)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0000FF"/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 rtl="0" algn="l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  <a:latin typeface="Oswald"/>
                <a:ea typeface="Oswald"/>
                <a:cs typeface="Oswald"/>
                <a:sym typeface="Oswald"/>
              </a:rPr>
              <a:t>Students must present, even if not complete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0000FF"/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 rtl="0" algn="l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  <a:latin typeface="Oswald"/>
                <a:ea typeface="Oswald"/>
                <a:cs typeface="Oswald"/>
                <a:sym typeface="Oswald"/>
              </a:rPr>
              <a:t>Time to revise and re-do 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  <a:latin typeface="Oswald"/>
                <a:ea typeface="Oswald"/>
                <a:cs typeface="Oswald"/>
                <a:sym typeface="Oswald"/>
              </a:rPr>
              <a:t> 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/>
        </p:nvSpPr>
        <p:spPr>
          <a:xfrm>
            <a:off x="3877625" y="0"/>
            <a:ext cx="4501800" cy="8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800">
                <a:solidFill>
                  <a:srgbClr val="0000FF"/>
                </a:solidFill>
                <a:latin typeface="Oswald"/>
                <a:ea typeface="Oswald"/>
                <a:cs typeface="Oswald"/>
                <a:sym typeface="Oswald"/>
              </a:rPr>
              <a:t>Integrating with Tenmarks</a:t>
            </a:r>
          </a:p>
        </p:txBody>
      </p:sp>
      <p:pic>
        <p:nvPicPr>
          <p:cNvPr descr="Screenshot 2017-10-04 at 6.34.44 PM.png" id="255" name="Shape 255"/>
          <p:cNvPicPr preferRelativeResize="0"/>
          <p:nvPr/>
        </p:nvPicPr>
        <p:blipFill rotWithShape="1">
          <a:blip r:embed="rId3">
            <a:alphaModFix/>
          </a:blip>
          <a:srcRect b="0" l="20678" r="22247" t="15909"/>
          <a:stretch/>
        </p:blipFill>
        <p:spPr>
          <a:xfrm>
            <a:off x="0" y="1532825"/>
            <a:ext cx="9294851" cy="6028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>
            <p:ph idx="1" type="body"/>
          </p:nvPr>
        </p:nvSpPr>
        <p:spPr>
          <a:xfrm>
            <a:off x="3338175" y="390525"/>
            <a:ext cx="5296800" cy="819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/>
              <a:t>Your Turn</a:t>
            </a:r>
          </a:p>
        </p:txBody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x="1748900" y="1581850"/>
            <a:ext cx="4783800" cy="12264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top surface of a desk has a length of 5.6 feet. The length is 4 times the width. What is the width of the desk?</a:t>
            </a:r>
          </a:p>
        </p:txBody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x="274125" y="3040000"/>
            <a:ext cx="1161900" cy="17250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/>
              <a:t>Length </a:t>
            </a:r>
          </a:p>
          <a:p>
            <a:pPr lvl="0" rtl="0" algn="l">
              <a:spcBef>
                <a:spcPts val="0"/>
              </a:spcBef>
              <a:buNone/>
            </a:pPr>
            <a:r>
              <a:rPr lang="en"/>
              <a:t>Width </a:t>
            </a:r>
          </a:p>
          <a:p>
            <a:pPr lvl="0" rtl="0" algn="l">
              <a:spcBef>
                <a:spcPts val="0"/>
              </a:spcBef>
              <a:buNone/>
            </a:pPr>
            <a:r>
              <a:rPr lang="en"/>
              <a:t>Multiply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3" name="Shape 263"/>
          <p:cNvSpPr txBox="1"/>
          <p:nvPr>
            <p:ph idx="1" type="body"/>
          </p:nvPr>
        </p:nvSpPr>
        <p:spPr>
          <a:xfrm>
            <a:off x="2515250" y="3040000"/>
            <a:ext cx="1161900" cy="17250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/>
              <a:t>Tenths</a:t>
            </a:r>
            <a:r>
              <a:rPr lang="en"/>
              <a:t> </a:t>
            </a:r>
          </a:p>
          <a:p>
            <a:pPr lvl="0" rtl="0" algn="l">
              <a:spcBef>
                <a:spcPts val="0"/>
              </a:spcBef>
              <a:buNone/>
            </a:pPr>
            <a:r>
              <a:rPr lang="en"/>
              <a:t> Times</a:t>
            </a:r>
          </a:p>
          <a:p>
            <a:pPr lvl="0" rtl="0" algn="l">
              <a:spcBef>
                <a:spcPts val="0"/>
              </a:spcBef>
              <a:buNone/>
            </a:pPr>
            <a:r>
              <a:rPr lang="en"/>
              <a:t>Model 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/>
          <p:nvPr/>
        </p:nvSpPr>
        <p:spPr>
          <a:xfrm>
            <a:off x="1148800" y="901050"/>
            <a:ext cx="7232100" cy="18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What are some sources of Math Tasks?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lvl="0">
              <a:spcBef>
                <a:spcPts val="0"/>
              </a:spcBef>
              <a:buNone/>
            </a:pPr>
            <a:r>
              <a:rPr lang="en" sz="3000"/>
              <a:t>How could you adapt this framework for use in your classroom?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lvl="0">
              <a:spcBef>
                <a:spcPts val="0"/>
              </a:spcBef>
              <a:buNone/>
            </a:pPr>
            <a:r>
              <a:rPr lang="en" sz="3000"/>
              <a:t>The next topic I am teaching is?</a:t>
            </a:r>
          </a:p>
          <a:p>
            <a:pPr lvl="0">
              <a:spcBef>
                <a:spcPts val="0"/>
              </a:spcBef>
              <a:buNone/>
            </a:pPr>
            <a:r>
              <a:rPr lang="en" sz="3000"/>
              <a:t>Some tasks that I can use are…?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796BF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3968600" y="849476"/>
            <a:ext cx="4546141" cy="3539222"/>
          </a:xfrm>
          <a:custGeom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81D1EC"/>
          </a:solidFill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4" name="Shape 164"/>
          <p:cNvSpPr/>
          <p:nvPr/>
        </p:nvSpPr>
        <p:spPr>
          <a:xfrm>
            <a:off x="4158834" y="1037417"/>
            <a:ext cx="4165500" cy="26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5" name="Shape 165"/>
          <p:cNvSpPr txBox="1"/>
          <p:nvPr>
            <p:ph idx="4294967295" type="body"/>
          </p:nvPr>
        </p:nvSpPr>
        <p:spPr>
          <a:xfrm>
            <a:off x="420650" y="0"/>
            <a:ext cx="3141900" cy="51435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Drive</a:t>
            </a:r>
            <a:r>
              <a:rPr lang="en" sz="4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FOLDER</a:t>
            </a: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COPY OF PRESENTATION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AND RESOURCES </a:t>
            </a:r>
          </a:p>
        </p:txBody>
      </p:sp>
      <p:sp>
        <p:nvSpPr>
          <p:cNvPr id="166" name="Shape 166"/>
          <p:cNvSpPr txBox="1"/>
          <p:nvPr/>
        </p:nvSpPr>
        <p:spPr>
          <a:xfrm>
            <a:off x="3968675" y="1697725"/>
            <a:ext cx="4546200" cy="1219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 sz="3600">
                <a:solidFill>
                  <a:srgbClr val="FF9900"/>
                </a:solidFill>
              </a:rPr>
              <a:t>https://goo.gl/jnxUEX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/>
          <p:nvPr>
            <p:ph type="ctrTitle"/>
          </p:nvPr>
        </p:nvSpPr>
        <p:spPr>
          <a:xfrm>
            <a:off x="617675" y="1902250"/>
            <a:ext cx="5671500" cy="11598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Thank You!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Workshop Objectives</a:t>
            </a:r>
          </a:p>
        </p:txBody>
      </p:sp>
      <p:sp>
        <p:nvSpPr>
          <p:cNvPr id="177" name="Shape 177"/>
          <p:cNvSpPr txBox="1"/>
          <p:nvPr>
            <p:ph idx="2" type="body"/>
          </p:nvPr>
        </p:nvSpPr>
        <p:spPr>
          <a:xfrm>
            <a:off x="578477" y="1937075"/>
            <a:ext cx="6213300" cy="203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b="1" lang="en" sz="3000">
                <a:solidFill>
                  <a:srgbClr val="3796BF"/>
                </a:solidFill>
              </a:rPr>
              <a:t>How can I  use the 4 C’s Framework to increase the use of the Standards for Mathematical Practice in math tasks and assignments?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t/>
            </a:r>
            <a:endParaRPr b="1" sz="1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idx="4294967295" type="ctrTitle"/>
          </p:nvPr>
        </p:nvSpPr>
        <p:spPr>
          <a:xfrm>
            <a:off x="490450" y="1364150"/>
            <a:ext cx="4552200" cy="7191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solidFill>
                  <a:srgbClr val="FF9900"/>
                </a:solidFill>
              </a:rPr>
              <a:t>Think-Pair-Share</a:t>
            </a:r>
          </a:p>
        </p:txBody>
      </p:sp>
      <p:sp>
        <p:nvSpPr>
          <p:cNvPr id="183" name="Shape 183"/>
          <p:cNvSpPr txBox="1"/>
          <p:nvPr>
            <p:ph idx="4294967295" type="subTitle"/>
          </p:nvPr>
        </p:nvSpPr>
        <p:spPr>
          <a:xfrm>
            <a:off x="377275" y="2256550"/>
            <a:ext cx="5257800" cy="1953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2400">
                <a:solidFill>
                  <a:srgbClr val="FF9900"/>
                </a:solidFill>
              </a:rPr>
              <a:t>Think:</a:t>
            </a:r>
            <a:r>
              <a:rPr b="1" lang="en" sz="2400">
                <a:solidFill>
                  <a:srgbClr val="3796BF"/>
                </a:solidFill>
              </a:rPr>
              <a:t> What do I already know about the SMP?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2400">
                <a:solidFill>
                  <a:srgbClr val="FF9900"/>
                </a:solidFill>
              </a:rPr>
              <a:t>Pair: </a:t>
            </a:r>
            <a:r>
              <a:rPr b="1" lang="en" sz="2400">
                <a:solidFill>
                  <a:srgbClr val="3796BF"/>
                </a:solidFill>
              </a:rPr>
              <a:t>What does the SMP look like in your classroom?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rgbClr val="FF9900"/>
                </a:solidFill>
              </a:rPr>
              <a:t>Share:</a:t>
            </a:r>
            <a:r>
              <a:rPr b="1" lang="en" sz="2400">
                <a:solidFill>
                  <a:srgbClr val="3796BF"/>
                </a:solidFill>
              </a:rPr>
              <a:t> Share one idea with the room </a:t>
            </a:r>
          </a:p>
        </p:txBody>
      </p:sp>
      <p:pic>
        <p:nvPicPr>
          <p:cNvPr descr="photo-1434030216411-0b793f4b4173.jpg" id="184" name="Shape 184"/>
          <p:cNvPicPr preferRelativeResize="0"/>
          <p:nvPr/>
        </p:nvPicPr>
        <p:blipFill rotWithShape="1">
          <a:blip r:embed="rId3">
            <a:alphaModFix/>
          </a:blip>
          <a:srcRect b="0" l="18591" r="15761" t="0"/>
          <a:stretch/>
        </p:blipFill>
        <p:spPr>
          <a:xfrm>
            <a:off x="5767475" y="0"/>
            <a:ext cx="33765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9900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ctrTitle"/>
          </p:nvPr>
        </p:nvSpPr>
        <p:spPr>
          <a:xfrm>
            <a:off x="3301550" y="276400"/>
            <a:ext cx="5671500" cy="11598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4 C’s </a:t>
            </a:r>
          </a:p>
        </p:txBody>
      </p:sp>
      <p:graphicFrame>
        <p:nvGraphicFramePr>
          <p:cNvPr id="195" name="Shape 195"/>
          <p:cNvGraphicFramePr/>
          <p:nvPr/>
        </p:nvGraphicFramePr>
        <p:xfrm>
          <a:off x="361425" y="1360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{904B7401-7B4E-4C46-9DE9-44F21E90A7F6}</a:tableStyleId>
              </a:tblPr>
              <a:tblGrid>
                <a:gridCol w="4410075"/>
                <a:gridCol w="3791000"/>
              </a:tblGrid>
              <a:tr h="153277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orange juice"/>
                          <a:ea typeface="orange juice"/>
                          <a:cs typeface="orange juice"/>
                          <a:sym typeface="orange juice"/>
                        </a:rPr>
                        <a:t>Clue</a:t>
                      </a:r>
                    </a:p>
                    <a:p>
                      <a:pPr lvl="0" rtl="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orange juice"/>
                          <a:ea typeface="orange juice"/>
                          <a:cs typeface="orange juice"/>
                          <a:sym typeface="orange juice"/>
                        </a:rPr>
                        <a:t>What is the problem asking me to find or do?</a:t>
                      </a: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orange juice"/>
                          <a:ea typeface="orange juice"/>
                          <a:cs typeface="orange juice"/>
                          <a:sym typeface="orange juice"/>
                        </a:rPr>
                        <a:t>Calculate</a:t>
                      </a:r>
                    </a:p>
                    <a:p>
                      <a:pPr lvl="0" rtl="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orange juice"/>
                          <a:ea typeface="orange juice"/>
                          <a:cs typeface="orange juice"/>
                          <a:sym typeface="orange juice"/>
                        </a:rPr>
                        <a:t>What math did I use to solve this? Show your work!</a:t>
                      </a:r>
                    </a:p>
                    <a:p>
                      <a:pPr lvl="0" rtl="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orange juice"/>
                          <a:ea typeface="orange juice"/>
                          <a:cs typeface="orange juice"/>
                          <a:sym typeface="orange juice"/>
                        </a:rPr>
                        <a:t>(Standard </a:t>
                      </a:r>
                      <a:r>
                        <a:rPr b="1" lang="en" sz="1800">
                          <a:solidFill>
                            <a:srgbClr val="FFFFFF"/>
                          </a:solidFill>
                          <a:latin typeface="orange juice"/>
                          <a:ea typeface="orange juice"/>
                          <a:cs typeface="orange juice"/>
                          <a:sym typeface="orange juice"/>
                        </a:rPr>
                        <a:t>Algorithm</a:t>
                      </a:r>
                      <a:r>
                        <a:rPr b="1" lang="en" sz="1800">
                          <a:solidFill>
                            <a:srgbClr val="FFFFFF"/>
                          </a:solidFill>
                          <a:latin typeface="orange juice"/>
                          <a:ea typeface="orange juice"/>
                          <a:cs typeface="orange juice"/>
                          <a:sym typeface="orange juice"/>
                        </a:rPr>
                        <a:t>)</a:t>
                      </a: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03405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orange juice"/>
                          <a:ea typeface="orange juice"/>
                          <a:cs typeface="orange juice"/>
                          <a:sym typeface="orange juice"/>
                        </a:rPr>
                        <a:t>Create</a:t>
                      </a:r>
                    </a:p>
                    <a:p>
                      <a:pPr lvl="0" rtl="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orange juice"/>
                          <a:ea typeface="orange juice"/>
                          <a:cs typeface="orange juice"/>
                          <a:sym typeface="orange juice"/>
                        </a:rPr>
                        <a:t>How can I use a model or visual representation to show my thinking?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orange juice"/>
                          <a:ea typeface="orange juice"/>
                          <a:cs typeface="orange juice"/>
                          <a:sym typeface="orange juice"/>
                        </a:rPr>
                        <a:t>Communicate</a:t>
                      </a:r>
                    </a:p>
                    <a:p>
                      <a:pPr lvl="0" rtl="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orange juice"/>
                          <a:ea typeface="orange juice"/>
                          <a:cs typeface="orange juice"/>
                          <a:sym typeface="orange juice"/>
                        </a:rPr>
                        <a:t>What can I write to explain my thinking and defend my answer?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type="ctrTitle"/>
          </p:nvPr>
        </p:nvSpPr>
        <p:spPr>
          <a:xfrm>
            <a:off x="3301550" y="276400"/>
            <a:ext cx="5671500" cy="11598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4 C’s </a:t>
            </a:r>
          </a:p>
        </p:txBody>
      </p:sp>
      <p:pic>
        <p:nvPicPr>
          <p:cNvPr id="201" name="Shape 201"/>
          <p:cNvPicPr preferRelativeResize="0"/>
          <p:nvPr/>
        </p:nvPicPr>
        <p:blipFill rotWithShape="1">
          <a:blip r:embed="rId3">
            <a:alphaModFix/>
          </a:blip>
          <a:srcRect b="5408" l="17343" r="18799" t="22664"/>
          <a:stretch/>
        </p:blipFill>
        <p:spPr>
          <a:xfrm>
            <a:off x="128275" y="1310800"/>
            <a:ext cx="8760624" cy="370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9900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Shape 2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olsey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